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476" r:id="rId3"/>
    <p:sldId id="406" r:id="rId4"/>
    <p:sldId id="279" r:id="rId5"/>
    <p:sldId id="804" r:id="rId6"/>
    <p:sldId id="257" r:id="rId7"/>
    <p:sldId id="674" r:id="rId8"/>
    <p:sldId id="302" r:id="rId9"/>
    <p:sldId id="797" r:id="rId10"/>
    <p:sldId id="688" r:id="rId11"/>
    <p:sldId id="787" r:id="rId12"/>
    <p:sldId id="750" r:id="rId13"/>
    <p:sldId id="791" r:id="rId14"/>
    <p:sldId id="802" r:id="rId15"/>
    <p:sldId id="779" r:id="rId16"/>
    <p:sldId id="803" r:id="rId17"/>
    <p:sldId id="798" r:id="rId18"/>
    <p:sldId id="722" r:id="rId19"/>
    <p:sldId id="751" r:id="rId20"/>
    <p:sldId id="800" r:id="rId21"/>
    <p:sldId id="801" r:id="rId22"/>
    <p:sldId id="672" r:id="rId23"/>
    <p:sldId id="687" r:id="rId24"/>
    <p:sldId id="492" r:id="rId25"/>
    <p:sldId id="546" r:id="rId26"/>
    <p:sldId id="767" r:id="rId27"/>
    <p:sldId id="600" r:id="rId28"/>
    <p:sldId id="788" r:id="rId29"/>
    <p:sldId id="784" r:id="rId30"/>
    <p:sldId id="785" r:id="rId31"/>
    <p:sldId id="799" r:id="rId32"/>
    <p:sldId id="781" r:id="rId33"/>
    <p:sldId id="726" r:id="rId34"/>
    <p:sldId id="777" r:id="rId35"/>
    <p:sldId id="775" r:id="rId36"/>
    <p:sldId id="789" r:id="rId37"/>
    <p:sldId id="7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3815" autoAdjust="0"/>
  </p:normalViewPr>
  <p:slideViewPr>
    <p:cSldViewPr snapToGrid="0" showGuides="1">
      <p:cViewPr>
        <p:scale>
          <a:sx n="127" d="100"/>
          <a:sy n="127" d="100"/>
        </p:scale>
        <p:origin x="1960" y="-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enriched (</a:t>
            </a:r>
            <a:r>
              <a:rPr lang="en-US" dirty="0" err="1"/>
              <a:t>stringdb</a:t>
            </a:r>
            <a:r>
              <a:rPr lang="en-US" dirty="0"/>
              <a:t>) in peaks’ genes/promoters up in both CD127</a:t>
            </a:r>
            <a:r>
              <a:rPr lang="en-US" baseline="30000" dirty="0"/>
              <a:t>+</a:t>
            </a:r>
            <a:r>
              <a:rPr lang="en-US"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IL-10 also enriched (</a:t>
            </a:r>
            <a:r>
              <a:rPr lang="en-US" dirty="0" err="1"/>
              <a:t>stringdb</a:t>
            </a:r>
            <a:r>
              <a:rPr lang="en-US" dirty="0"/>
              <a:t>) but wasn’t convincing on VP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CD57s appear terminal here based on high </a:t>
            </a:r>
            <a:r>
              <a:rPr lang="en-US" b="0" dirty="0" err="1"/>
              <a:t>pseudotime</a:t>
            </a:r>
            <a:r>
              <a:rPr lang="en-US" b="0" dirty="0"/>
              <a:t> in CD57 position (at least relative to non-</a:t>
            </a:r>
            <a:r>
              <a:rPr lang="en-US" b="0" dirty="0" err="1"/>
              <a:t>exh</a:t>
            </a:r>
            <a:r>
              <a:rPr lang="en-US" b="0" dirty="0"/>
              <a:t> cells which comprise other parts of this UMAP)</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endParaRPr lang="en-US" b="0" dirty="0"/>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r>
              <a:rPr lang="en-US" dirty="0"/>
              <a:t>Plan: create fig E diagram and color by cell sort</a:t>
            </a:r>
          </a:p>
          <a:p>
            <a:endParaRPr lang="en-US" dirty="0"/>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47741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 </a:t>
            </a:r>
            <a:endParaRPr lang="en-US" dirty="0"/>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69575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e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exhausted TIGIT</a:t>
            </a:r>
            <a:r>
              <a:rPr lang="en-US" sz="4400" baseline="30000" dirty="0"/>
              <a:t>+</a:t>
            </a:r>
            <a:r>
              <a:rPr lang="en-US" sz="4400" dirty="0"/>
              <a:t>KLRG1</a:t>
            </a:r>
            <a:r>
              <a:rPr lang="en-US" sz="4400" baseline="30000" dirty="0"/>
              <a:t>+</a:t>
            </a:r>
            <a:r>
              <a:rPr lang="en-US" sz="4400" dirty="0"/>
              <a:t>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pic>
        <p:nvPicPr>
          <p:cNvPr id="4" name="Picture 3">
            <a:extLst>
              <a:ext uri="{FF2B5EF4-FFF2-40B4-BE49-F238E27FC236}">
                <a16:creationId xmlns:a16="http://schemas.microsoft.com/office/drawing/2014/main" id="{BA7E2B93-72F1-A48B-4AAD-256908CC6663}"/>
              </a:ext>
            </a:extLst>
          </p:cNvPr>
          <p:cNvPicPr>
            <a:picLocks noChangeAspect="1"/>
          </p:cNvPicPr>
          <p:nvPr/>
        </p:nvPicPr>
        <p:blipFill>
          <a:blip r:embed="rId3"/>
          <a:stretch>
            <a:fillRect/>
          </a:stretch>
        </p:blipFill>
        <p:spPr>
          <a:xfrm>
            <a:off x="-1" y="1929726"/>
            <a:ext cx="9416685" cy="4641949"/>
          </a:xfrm>
          <a:prstGeom prst="rect">
            <a:avLst/>
          </a:prstGeom>
        </p:spPr>
      </p:pic>
      <p:sp>
        <p:nvSpPr>
          <p:cNvPr id="6" name="TextBox 5">
            <a:extLst>
              <a:ext uri="{FF2B5EF4-FFF2-40B4-BE49-F238E27FC236}">
                <a16:creationId xmlns:a16="http://schemas.microsoft.com/office/drawing/2014/main" id="{83604361-0E0D-5C7F-BB17-1D0AFCDF744A}"/>
              </a:ext>
            </a:extLst>
          </p:cNvPr>
          <p:cNvSpPr txBox="1"/>
          <p:nvPr/>
        </p:nvSpPr>
        <p:spPr>
          <a:xfrm>
            <a:off x="1768332" y="6488668"/>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1181814" y="5968536"/>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1351612" y="6223815"/>
            <a:ext cx="338554"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1181878" y="5990255"/>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1181877" y="6242179"/>
            <a:ext cx="678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9212827" y="3928479"/>
            <a:ext cx="2979174" cy="2929521"/>
          </a:xfrm>
          <a:prstGeom prst="rect">
            <a:avLst/>
          </a:prstGeom>
        </p:spPr>
      </p:pic>
    </p:spTree>
    <p:extLst>
      <p:ext uri="{BB962C8B-B14F-4D97-AF65-F5344CB8AC3E}">
        <p14:creationId xmlns:p14="http://schemas.microsoft.com/office/powerpoint/2010/main" val="228139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a:bodyPr>
          <a:lstStyle/>
          <a:p>
            <a:r>
              <a:rPr lang="en-US" dirty="0"/>
              <a:t>JAK/STAT gene set more accessible in CD127</a:t>
            </a:r>
            <a:r>
              <a:rPr lang="en-US" baseline="30000" dirty="0"/>
              <a:t>+</a:t>
            </a:r>
            <a:r>
              <a:rPr lang="en-US" dirty="0"/>
              <a:t>s than DNs</a:t>
            </a:r>
          </a:p>
        </p:txBody>
      </p:sp>
      <p:pic>
        <p:nvPicPr>
          <p:cNvPr id="6" name="Picture 5">
            <a:extLst>
              <a:ext uri="{FF2B5EF4-FFF2-40B4-BE49-F238E27FC236}">
                <a16:creationId xmlns:a16="http://schemas.microsoft.com/office/drawing/2014/main" id="{39A8183F-8211-68B5-C705-E0A1A4186FCB}"/>
              </a:ext>
            </a:extLst>
          </p:cNvPr>
          <p:cNvPicPr>
            <a:picLocks noChangeAspect="1"/>
          </p:cNvPicPr>
          <p:nvPr/>
        </p:nvPicPr>
        <p:blipFill>
          <a:blip r:embed="rId3"/>
          <a:stretch>
            <a:fillRect/>
          </a:stretch>
        </p:blipFill>
        <p:spPr>
          <a:xfrm>
            <a:off x="6219336" y="1418722"/>
            <a:ext cx="5428266" cy="5439278"/>
          </a:xfrm>
          <a:prstGeom prst="rect">
            <a:avLst/>
          </a:prstGeom>
        </p:spPr>
      </p:pic>
      <p:pic>
        <p:nvPicPr>
          <p:cNvPr id="3" name="Picture 2">
            <a:extLst>
              <a:ext uri="{FF2B5EF4-FFF2-40B4-BE49-F238E27FC236}">
                <a16:creationId xmlns:a16="http://schemas.microsoft.com/office/drawing/2014/main" id="{F6463414-A511-BAB3-20F3-8F533A6433F6}"/>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CD57</a:t>
            </a:r>
            <a:r>
              <a:rPr lang="en-US" baseline="30000" dirty="0"/>
              <a:t>+</a:t>
            </a:r>
            <a:r>
              <a:rPr lang="en-US" dirty="0"/>
              <a:t>s have less of a </a:t>
            </a:r>
            <a:r>
              <a:rPr lang="en-US" dirty="0" err="1"/>
              <a:t>T</a:t>
            </a:r>
            <a:r>
              <a:rPr lang="en-US" baseline="-25000" dirty="0" err="1"/>
              <a:t>ex</a:t>
            </a:r>
            <a:r>
              <a:rPr lang="en-US" baseline="30000" dirty="0" err="1"/>
              <a:t>progenitor</a:t>
            </a:r>
            <a:r>
              <a:rPr lang="en-US" dirty="0"/>
              <a:t> epigenetic profile, effector/terminal T</a:t>
            </a:r>
            <a:r>
              <a:rPr lang="en-US" baseline="-25000" dirty="0"/>
              <a:t>ex</a:t>
            </a:r>
            <a:r>
              <a:rPr lang="en-US" dirty="0"/>
              <a:t> gene set accessibility increases along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consistent results in another project (TN10, P348) with non-naïve CD8s from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7" name="TextBox 6">
            <a:extLst>
              <a:ext uri="{FF2B5EF4-FFF2-40B4-BE49-F238E27FC236}">
                <a16:creationId xmlns:a16="http://schemas.microsoft.com/office/drawing/2014/main" id="{8DE0B58C-2870-A1A7-121D-F725C3C8833F}"/>
              </a:ext>
            </a:extLst>
          </p:cNvPr>
          <p:cNvSpPr txBox="1"/>
          <p:nvPr/>
        </p:nvSpPr>
        <p:spPr>
          <a:xfrm>
            <a:off x="10738884" y="6488668"/>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TN10: 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a:t>
            </a:r>
          </a:p>
        </p:txBody>
      </p:sp>
      <p:pic>
        <p:nvPicPr>
          <p:cNvPr id="8" name="Picture 7">
            <a:extLst>
              <a:ext uri="{FF2B5EF4-FFF2-40B4-BE49-F238E27FC236}">
                <a16:creationId xmlns:a16="http://schemas.microsoft.com/office/drawing/2014/main" id="{A9C7F8C2-2949-1B84-E110-3B6AE09181D4}"/>
              </a:ext>
            </a:extLst>
          </p:cNvPr>
          <p:cNvPicPr>
            <a:picLocks noChangeAspect="1"/>
          </p:cNvPicPr>
          <p:nvPr/>
        </p:nvPicPr>
        <p:blipFill>
          <a:blip r:embed="rId3"/>
          <a:stretch>
            <a:fillRect/>
          </a:stretch>
        </p:blipFill>
        <p:spPr>
          <a:xfrm>
            <a:off x="449825" y="1877423"/>
            <a:ext cx="10788446" cy="4530605"/>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slide in main if I can fit it into story for DPs and/or CD127s/DN…</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5" name="Picture 4">
            <a:extLst>
              <a:ext uri="{FF2B5EF4-FFF2-40B4-BE49-F238E27FC236}">
                <a16:creationId xmlns:a16="http://schemas.microsoft.com/office/drawing/2014/main" id="{54887726-1615-3D61-36E3-396A2E9327F6}"/>
              </a:ext>
            </a:extLst>
          </p:cNvPr>
          <p:cNvPicPr>
            <a:picLocks noChangeAspect="1"/>
          </p:cNvPicPr>
          <p:nvPr/>
        </p:nvPicPr>
        <p:blipFill>
          <a:blip r:embed="rId3"/>
          <a:stretch>
            <a:fillRect/>
          </a:stretch>
        </p:blipFill>
        <p:spPr>
          <a:xfrm>
            <a:off x="1718310" y="1438115"/>
            <a:ext cx="8488680" cy="5419885"/>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fontScale="70000" lnSpcReduction="20000"/>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variant caller on each library</a:t>
            </a:r>
          </a:p>
          <a:p>
            <a:pPr marL="914400" lvl="1" indent="-457200">
              <a:buFont typeface="+mj-lt"/>
              <a:buAutoNum type="alphaLcParenR"/>
            </a:pPr>
            <a:r>
              <a:rPr lang="en-US" dirty="0"/>
              <a:t>Parses pileup input 1 base at a time, computing number of bases supporting each observed allele</a:t>
            </a:r>
          </a:p>
          <a:p>
            <a:pPr marL="914400" lvl="1" indent="-457200">
              <a:buFont typeface="+mj-lt"/>
              <a:buAutoNum type="alphaLcParenR"/>
            </a:pPr>
            <a:r>
              <a:rPr lang="en-US" dirty="0"/>
              <a:t>Only bases meeting minimum base quality (default: 20) from reads meeting minimum mapping quality (default: 1) are considered</a:t>
            </a:r>
          </a:p>
          <a:p>
            <a:pPr marL="914400" lvl="1" indent="-457200">
              <a:buFont typeface="+mj-lt"/>
              <a:buAutoNum type="alphaLcParenR"/>
            </a:pPr>
            <a:r>
              <a:rPr lang="en-US" dirty="0"/>
              <a:t>Coverage (number of qualifying bases) is calculated</a:t>
            </a:r>
          </a:p>
          <a:p>
            <a:pPr marL="914400" lvl="1"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428750" lvl="2" indent="-514350">
              <a:buFont typeface="+mj-lt"/>
              <a:buAutoNum type="romanLcPeriod"/>
            </a:pPr>
            <a:r>
              <a:rPr lang="en-US" dirty="0"/>
              <a:t>supported by minimum number of supporting reads</a:t>
            </a:r>
          </a:p>
          <a:p>
            <a:pPr marL="1428750" lvl="2" indent="-514350">
              <a:buFont typeface="+mj-lt"/>
              <a:buAutoNum type="romanLcPeriod"/>
            </a:pPr>
            <a:r>
              <a:rPr lang="en-US" dirty="0"/>
              <a:t>meets minimum allele frequency threshold (</a:t>
            </a:r>
            <a:r>
              <a:rPr lang="en-US" dirty="0" err="1"/>
              <a:t>min_var_freq</a:t>
            </a:r>
            <a:r>
              <a:rPr lang="en-US" dirty="0"/>
              <a:t>, 0.3% here)</a:t>
            </a:r>
          </a:p>
          <a:p>
            <a:pPr marL="1428750" lvl="2" indent="-514350">
              <a:buFont typeface="+mj-lt"/>
              <a:buAutoNum type="romanLcPeriod"/>
            </a:pPr>
            <a:r>
              <a:rPr lang="en-US" dirty="0"/>
              <a:t>passes basic strand-bias filter</a:t>
            </a:r>
          </a:p>
          <a:p>
            <a:pPr marL="1428750" lvl="2" indent="-514350">
              <a:buFont typeface="+mj-lt"/>
              <a:buAutoNum type="romanLcPeriod"/>
            </a:pPr>
            <a:r>
              <a:rPr lang="en-US" dirty="0"/>
              <a:t>has Fisher’s exact test </a:t>
            </a:r>
            <a:r>
              <a:rPr lang="en-US" dirty="0" err="1"/>
              <a:t>pval</a:t>
            </a:r>
            <a:r>
              <a:rPr lang="en-US" dirty="0"/>
              <a:t> &lt; 0.05</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167733" y="2529309"/>
            <a:ext cx="3247572" cy="304698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Tree>
    <p:extLst>
      <p:ext uri="{BB962C8B-B14F-4D97-AF65-F5344CB8AC3E}">
        <p14:creationId xmlns:p14="http://schemas.microsoft.com/office/powerpoint/2010/main" val="227670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861408" y="6424015"/>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 1e-2; *;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r>
              <a:rPr lang="en-US" dirty="0">
                <a:solidFill>
                  <a:srgbClr val="FF0000"/>
                </a:solidFill>
              </a:rPr>
              <a:t>: make sure all slides represented here (otherwise move slides to backup?)</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DP CD57</a:t>
            </a:r>
            <a:r>
              <a:rPr lang="en-US" baseline="30000" dirty="0"/>
              <a:t>+</a:t>
            </a:r>
            <a:r>
              <a:rPr lang="en-US" dirty="0"/>
              <a:t> non-naive CD8s have a epigenetic profile consistent with a </a:t>
            </a:r>
            <a:r>
              <a:rPr lang="en-US" dirty="0" err="1"/>
              <a:t>T</a:t>
            </a:r>
            <a:r>
              <a:rPr lang="en-US" baseline="-25000" dirty="0" err="1"/>
              <a:t>ex</a:t>
            </a:r>
            <a:r>
              <a:rPr lang="en-US" baseline="30000" dirty="0" err="1"/>
              <a:t>effector</a:t>
            </a:r>
            <a:r>
              <a:rPr lang="en-US" dirty="0"/>
              <a:t> phenotype rather than a </a:t>
            </a:r>
            <a:r>
              <a:rPr lang="en-US" dirty="0" err="1"/>
              <a:t>T</a:t>
            </a:r>
            <a:r>
              <a:rPr lang="en-US" baseline="-25000" dirty="0" err="1"/>
              <a:t>ex</a:t>
            </a:r>
            <a:r>
              <a:rPr lang="en-US" baseline="30000" dirty="0" err="1"/>
              <a:t>progenitor</a:t>
            </a:r>
            <a:r>
              <a:rPr lang="en-US" dirty="0"/>
              <a:t> phenotype</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here, placing them later in a differentiation pathway</a:t>
            </a:r>
          </a:p>
        </p:txBody>
      </p:sp>
      <p:pic>
        <p:nvPicPr>
          <p:cNvPr id="4" name="Picture 3">
            <a:extLst>
              <a:ext uri="{FF2B5EF4-FFF2-40B4-BE49-F238E27FC236}">
                <a16:creationId xmlns:a16="http://schemas.microsoft.com/office/drawing/2014/main" id="{83FC4F06-99AC-BCCC-7842-7CF6B585D584}"/>
              </a:ext>
            </a:extLst>
          </p:cNvPr>
          <p:cNvPicPr>
            <a:picLocks noChangeAspect="1"/>
          </p:cNvPicPr>
          <p:nvPr/>
        </p:nvPicPr>
        <p:blipFill>
          <a:blip r:embed="rId3"/>
          <a:stretch>
            <a:fillRect/>
          </a:stretch>
        </p:blipFill>
        <p:spPr>
          <a:xfrm>
            <a:off x="5752730" y="3715027"/>
            <a:ext cx="5072848" cy="3065765"/>
          </a:xfrm>
          <a:prstGeom prst="rect">
            <a:avLst/>
          </a:prstGeom>
        </p:spPr>
      </p:pic>
      <p:sp>
        <p:nvSpPr>
          <p:cNvPr id="5" name="TextBox 4">
            <a:extLst>
              <a:ext uri="{FF2B5EF4-FFF2-40B4-BE49-F238E27FC236}">
                <a16:creationId xmlns:a16="http://schemas.microsoft.com/office/drawing/2014/main" id="{F5152366-0544-6572-AC47-DCD9B9E99F90}"/>
              </a:ext>
            </a:extLst>
          </p:cNvPr>
          <p:cNvSpPr txBox="1"/>
          <p:nvPr/>
        </p:nvSpPr>
        <p:spPr>
          <a:xfrm>
            <a:off x="0" y="5580463"/>
            <a:ext cx="7811306" cy="1200329"/>
          </a:xfrm>
          <a:prstGeom prst="rect">
            <a:avLst/>
          </a:prstGeom>
          <a:noFill/>
        </p:spPr>
        <p:txBody>
          <a:bodyPr wrap="none" rtlCol="0">
            <a:spAutoFit/>
          </a:bodyPr>
          <a:lstStyle/>
          <a:p>
            <a:r>
              <a:rPr lang="en-US" dirty="0">
                <a:solidFill>
                  <a:srgbClr val="FF0000"/>
                </a:solidFill>
              </a:rPr>
              <a:t>Also use this to inform central Qs from </a:t>
            </a:r>
          </a:p>
          <a:p>
            <a:r>
              <a:rPr lang="en-US" dirty="0">
                <a:solidFill>
                  <a:srgbClr val="FF0000"/>
                </a:solidFill>
              </a:rPr>
              <a:t>intro, i.e. want central Qs answered here ideally</a:t>
            </a:r>
          </a:p>
          <a:p>
            <a:endParaRPr lang="en-US" dirty="0">
              <a:solidFill>
                <a:srgbClr val="FF0000"/>
              </a:solidFill>
            </a:endParaRPr>
          </a:p>
          <a:p>
            <a:r>
              <a:rPr lang="en-US" dirty="0">
                <a:solidFill>
                  <a:srgbClr val="FF0000"/>
                </a:solidFill>
              </a:rPr>
              <a:t>Add in stuff about model about strength of antigen stim and flux through lineage?</a:t>
            </a:r>
          </a:p>
        </p:txBody>
      </p:sp>
    </p:spTree>
    <p:extLst>
      <p:ext uri="{BB962C8B-B14F-4D97-AF65-F5344CB8AC3E}">
        <p14:creationId xmlns:p14="http://schemas.microsoft.com/office/powerpoint/2010/main" val="1916970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(proof of concept using Allen Institute </a:t>
            </a:r>
            <a:r>
              <a:rPr lang="en-US" dirty="0" err="1">
                <a:sym typeface="Wingdings" pitchFamily="2" charset="2"/>
              </a:rPr>
              <a:t>TEAseq</a:t>
            </a:r>
            <a:r>
              <a:rPr lang="en-US" dirty="0">
                <a:sym typeface="Wingdings" pitchFamily="2" charset="2"/>
              </a:rPr>
              <a:t> data) to differentiate between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3885294" cy="369332"/>
          </a:xfrm>
          <a:prstGeom prst="rect">
            <a:avLst/>
          </a:prstGeom>
          <a:noFill/>
        </p:spPr>
        <p:txBody>
          <a:bodyPr wrap="none" rtlCol="0">
            <a:spAutoFit/>
          </a:bodyPr>
          <a:lstStyle/>
          <a:p>
            <a:r>
              <a:rPr lang="en-US" dirty="0"/>
              <a:t>Flow cell ID: AA_ (</a:t>
            </a:r>
            <a:r>
              <a:rPr lang="en-US" dirty="0" err="1"/>
              <a:t>orig</a:t>
            </a:r>
            <a:r>
              <a:rPr lang="en-US" dirty="0"/>
              <a:t>) and 22_ (</a:t>
            </a:r>
            <a:r>
              <a:rPr lang="en-US" dirty="0" err="1"/>
              <a:t>reseq</a:t>
            </a:r>
            <a:r>
              <a:rPr lang="en-US" dirty="0"/>
              <a:t>)</a:t>
            </a:r>
          </a:p>
        </p:txBody>
      </p:sp>
    </p:spTree>
    <p:extLst>
      <p:ext uri="{BB962C8B-B14F-4D97-AF65-F5344CB8AC3E}">
        <p14:creationId xmlns:p14="http://schemas.microsoft.com/office/powerpoint/2010/main" val="238175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solidFill>
                  <a:srgbClr val="FF0000"/>
                </a:solidFill>
              </a:rPr>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endParaRPr lang="en-US" dirty="0"/>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both DP CD127</a:t>
            </a:r>
            <a:r>
              <a:rPr lang="en-US" baseline="30000" dirty="0"/>
              <a:t>-</a:t>
            </a:r>
            <a:r>
              <a:rPr lang="en-US" dirty="0"/>
              <a:t> sorts lean more effector/terminal T</a:t>
            </a:r>
            <a:r>
              <a:rPr lang="en-US" baseline="-25000" dirty="0"/>
              <a:t>ex</a:t>
            </a:r>
            <a:endParaRPr lang="en-US" baseline="30000" dirty="0"/>
          </a:p>
        </p:txBody>
      </p:sp>
      <p:pic>
        <p:nvPicPr>
          <p:cNvPr id="2" name="Picture 1">
            <a:extLst>
              <a:ext uri="{FF2B5EF4-FFF2-40B4-BE49-F238E27FC236}">
                <a16:creationId xmlns:a16="http://schemas.microsoft.com/office/drawing/2014/main" id="{77D7B37E-D952-315F-8C4A-F998DBCFDCB2}"/>
              </a:ext>
            </a:extLst>
          </p:cNvPr>
          <p:cNvPicPr>
            <a:picLocks noChangeAspect="1"/>
          </p:cNvPicPr>
          <p:nvPr/>
        </p:nvPicPr>
        <p:blipFill>
          <a:blip r:embed="rId3"/>
          <a:stretch>
            <a:fillRect/>
          </a:stretch>
        </p:blipFill>
        <p:spPr>
          <a:xfrm>
            <a:off x="621023" y="1476260"/>
            <a:ext cx="5392569" cy="5381740"/>
          </a:xfrm>
          <a:prstGeom prst="rect">
            <a:avLst/>
          </a:prstGeom>
        </p:spPr>
      </p:pic>
      <p:pic>
        <p:nvPicPr>
          <p:cNvPr id="3" name="Picture 2">
            <a:extLst>
              <a:ext uri="{FF2B5EF4-FFF2-40B4-BE49-F238E27FC236}">
                <a16:creationId xmlns:a16="http://schemas.microsoft.com/office/drawing/2014/main" id="{038F977E-DC00-0B32-2031-DEBAE24935D3}"/>
              </a:ext>
            </a:extLst>
          </p:cNvPr>
          <p:cNvPicPr>
            <a:picLocks noChangeAspect="1"/>
          </p:cNvPicPr>
          <p:nvPr/>
        </p:nvPicPr>
        <p:blipFill>
          <a:blip r:embed="rId4"/>
          <a:stretch>
            <a:fillRect/>
          </a:stretch>
        </p:blipFill>
        <p:spPr>
          <a:xfrm>
            <a:off x="6493536" y="1492639"/>
            <a:ext cx="5392569" cy="5365361"/>
          </a:xfrm>
          <a:prstGeom prst="rect">
            <a:avLst/>
          </a:prstGeom>
        </p:spPr>
      </p:pic>
    </p:spTree>
    <p:extLst>
      <p:ext uri="{BB962C8B-B14F-4D97-AF65-F5344CB8AC3E}">
        <p14:creationId xmlns:p14="http://schemas.microsoft.com/office/powerpoint/2010/main" val="3787899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With </a:t>
            </a:r>
            <a:r>
              <a:rPr lang="en-US" dirty="0" err="1"/>
              <a:t>reseq</a:t>
            </a:r>
            <a:r>
              <a:rPr lang="en-US" dirty="0"/>
              <a:t>, 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566228"/>
            <a:ext cx="5514164"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TFs (EOMES, TOX) expressed as well</a:t>
            </a:r>
          </a:p>
          <a:p>
            <a:pPr marL="285750" indent="-285750">
              <a:spcAft>
                <a:spcPts val="600"/>
              </a:spcAft>
              <a:buFont typeface="Arial" panose="020B0604020202020204" pitchFamily="34" charset="0"/>
              <a:buChar char="•"/>
            </a:pPr>
            <a:r>
              <a:rPr lang="en-US" sz="2800" dirty="0">
                <a:cs typeface="Arial" panose="020B0604020202020204" pitchFamily="34" charset="0"/>
              </a:rPr>
              <a:t>Epigenetic changes</a:t>
            </a:r>
          </a:p>
        </p:txBody>
      </p:sp>
    </p:spTree>
    <p:extLst>
      <p:ext uri="{BB962C8B-B14F-4D97-AF65-F5344CB8AC3E}">
        <p14:creationId xmlns:p14="http://schemas.microsoft.com/office/powerpoint/2010/main" val="239034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3425848" y="1638982"/>
            <a:ext cx="4130355" cy="4849686"/>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9262241" cy="1325563"/>
          </a:xfrm>
        </p:spPr>
        <p:txBody>
          <a:bodyPr>
            <a:normAutofit/>
          </a:bodyPr>
          <a:lstStyle/>
          <a:p>
            <a:r>
              <a:rPr lang="en-US" dirty="0"/>
              <a:t>TN10: CD127 levels in CD8 TEMRAs predict response to teplizumab</a:t>
            </a:r>
          </a:p>
        </p:txBody>
      </p:sp>
      <p:sp>
        <p:nvSpPr>
          <p:cNvPr id="7" name="TextBox 6">
            <a:extLst>
              <a:ext uri="{FF2B5EF4-FFF2-40B4-BE49-F238E27FC236}">
                <a16:creationId xmlns:a16="http://schemas.microsoft.com/office/drawing/2014/main" id="{EC380A09-C3F1-3DF5-17EA-7D646FF34BBA}"/>
              </a:ext>
            </a:extLst>
          </p:cNvPr>
          <p:cNvSpPr txBox="1"/>
          <p:nvPr/>
        </p:nvSpPr>
        <p:spPr>
          <a:xfrm>
            <a:off x="3425849" y="6488668"/>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A879A1F0-6ADC-A148-753E-376A1E553907}"/>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2" imgW="2780968" imgH="3180520" progId="Prism10.Document">
                  <p:embed/>
                </p:oleObj>
              </mc:Choice>
              <mc:Fallback>
                <p:oleObj name="Prism 10" r:id="rId2" imgW="2780968" imgH="3180520" progId="Prism10.Document">
                  <p:embed/>
                  <p:pic>
                    <p:nvPicPr>
                      <p:cNvPr id="15" name="Object 14">
                        <a:extLst>
                          <a:ext uri="{FF2B5EF4-FFF2-40B4-BE49-F238E27FC236}">
                            <a16:creationId xmlns:a16="http://schemas.microsoft.com/office/drawing/2014/main" id="{A879A1F0-6ADC-A148-753E-376A1E553907}"/>
                          </a:ext>
                        </a:extLst>
                      </p:cNvPr>
                      <p:cNvPicPr/>
                      <p:nvPr/>
                    </p:nvPicPr>
                    <p:blipFill>
                      <a:blip r:embed="rId3"/>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5B13B91-41FB-8BF3-E53C-7433A8DAFDB3}"/>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115E2247-3AD2-88F8-3D03-CC76A6D0A79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7E6B9526-F524-EB4F-4508-B318FDEA8EFD}"/>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09967F64-CCA3-39B6-5FA7-D92474B14576}"/>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CD2B66D3-0ABB-A08E-158D-983B8580A28C}"/>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ADC59464-1897-D31B-1C9B-32CBFDD757BD}"/>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15BCC74-EAD2-E677-3A13-63C423327025}"/>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6DDAADF8-6C0C-C468-FE22-22604913B63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F8BEA5F7-402D-794E-CBE2-49259240D0A9}"/>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E77F2474-49CE-A41F-7608-5D518AE33E06}"/>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7AD47FBB-92A3-DD17-3DC9-ACBC70B6019C}"/>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70504A1C-ADE8-2E00-96B2-7A896FF46DAC}"/>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989C2-5900-ABC5-BF35-6CDB6FDA248B}"/>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D7F0D3C6-55A5-3B95-5569-9C9F7200E803}"/>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9C38795B-C57D-6E95-69F7-AD52943BD168}"/>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46E8BE9B-E8F6-B97C-534C-37EAAC866E04}"/>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FE2A732-6F62-3D02-B986-1EBF0F4BC56B}"/>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82F135D2-8EDD-085C-D6C8-6FAE0918B1F1}"/>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8964DD65-86D0-98EA-6682-1B1B6FFFD31D}"/>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3A4116C9-E4C2-6950-2F42-8F499AC9304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328BD594-E679-25F8-7E0A-AF85FC21A5BE}"/>
              </a:ext>
            </a:extLst>
          </p:cNvPr>
          <p:cNvSpPr>
            <a:spLocks noGrp="1"/>
          </p:cNvSpPr>
          <p:nvPr>
            <p:ph type="title"/>
          </p:nvPr>
        </p:nvSpPr>
        <p:spPr>
          <a:xfrm>
            <a:off x="838200" y="365125"/>
            <a:ext cx="10515600" cy="985803"/>
          </a:xfrm>
        </p:spPr>
        <p:txBody>
          <a:bodyPr>
            <a:normAutofit/>
          </a:bodyPr>
          <a:lstStyle/>
          <a:p>
            <a:r>
              <a:rPr lang="en-US" sz="2800" dirty="0"/>
              <a:t>Frequency of TIGIT-KLRG1+CD127+ (cluster 3) negatively associates with outcome</a:t>
            </a:r>
          </a:p>
        </p:txBody>
      </p:sp>
      <p:graphicFrame>
        <p:nvGraphicFramePr>
          <p:cNvPr id="26" name="Object 25">
            <a:extLst>
              <a:ext uri="{FF2B5EF4-FFF2-40B4-BE49-F238E27FC236}">
                <a16:creationId xmlns:a16="http://schemas.microsoft.com/office/drawing/2014/main" id="{FD63E63A-C1C3-E443-5A51-A19F57C45109}"/>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7" imgW="2780968" imgH="3153149" progId="Prism10.Document">
                  <p:embed/>
                </p:oleObj>
              </mc:Choice>
              <mc:Fallback>
                <p:oleObj name="Prism 10" r:id="rId7" imgW="2780968" imgH="3153149" progId="Prism10.Document">
                  <p:embed/>
                  <p:pic>
                    <p:nvPicPr>
                      <p:cNvPr id="26" name="Object 25">
                        <a:extLst>
                          <a:ext uri="{FF2B5EF4-FFF2-40B4-BE49-F238E27FC236}">
                            <a16:creationId xmlns:a16="http://schemas.microsoft.com/office/drawing/2014/main" id="{FD63E63A-C1C3-E443-5A51-A19F57C45109}"/>
                          </a:ext>
                        </a:extLst>
                      </p:cNvPr>
                      <p:cNvPicPr/>
                      <p:nvPr/>
                    </p:nvPicPr>
                    <p:blipFill>
                      <a:blip r:embed="rId8"/>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84B7EA85-FC19-F406-B6E0-B02A3B26CE4F}"/>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B0951732-2797-AA89-0D50-2B4A8631BB2A}"/>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89E61A30-6D4F-0A36-35EE-F2B0E83BFC11}"/>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933B9B9F-CB5C-5D81-08D6-D534DD2E6ACC}"/>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992D5815-F230-F7C8-0EAD-9DD5862E30EB}"/>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
        <p:nvSpPr>
          <p:cNvPr id="3" name="TextBox 2">
            <a:extLst>
              <a:ext uri="{FF2B5EF4-FFF2-40B4-BE49-F238E27FC236}">
                <a16:creationId xmlns:a16="http://schemas.microsoft.com/office/drawing/2014/main" id="{F28AACD1-B5B2-6D6A-C8A9-7F847F9906D2}"/>
              </a:ext>
            </a:extLst>
          </p:cNvPr>
          <p:cNvSpPr txBox="1"/>
          <p:nvPr/>
        </p:nvSpPr>
        <p:spPr>
          <a:xfrm>
            <a:off x="6361421" y="1678982"/>
            <a:ext cx="3122265" cy="646331"/>
          </a:xfrm>
          <a:prstGeom prst="rect">
            <a:avLst/>
          </a:prstGeom>
          <a:noFill/>
        </p:spPr>
        <p:txBody>
          <a:bodyPr wrap="none" rtlCol="0">
            <a:spAutoFit/>
          </a:bodyPr>
          <a:lstStyle/>
          <a:p>
            <a:r>
              <a:rPr lang="en-US" dirty="0" err="1">
                <a:solidFill>
                  <a:srgbClr val="FF0000"/>
                </a:solidFill>
              </a:rPr>
              <a:t>AbATE</a:t>
            </a:r>
            <a:r>
              <a:rPr lang="en-US" dirty="0">
                <a:solidFill>
                  <a:srgbClr val="FF0000"/>
                </a:solidFill>
              </a:rPr>
              <a:t> or TN10?</a:t>
            </a:r>
          </a:p>
          <a:p>
            <a:r>
              <a:rPr lang="en-US" dirty="0">
                <a:solidFill>
                  <a:srgbClr val="FF0000"/>
                </a:solidFill>
              </a:rPr>
              <a:t>Is there a fig showing DP good?</a:t>
            </a:r>
          </a:p>
        </p:txBody>
      </p:sp>
    </p:spTree>
    <p:extLst>
      <p:ext uri="{BB962C8B-B14F-4D97-AF65-F5344CB8AC3E}">
        <p14:creationId xmlns:p14="http://schemas.microsoft.com/office/powerpoint/2010/main" val="356636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388AF1-8C5D-6352-246E-7AFF40479A2B}"/>
              </a:ext>
            </a:extLst>
          </p:cNvPr>
          <p:cNvSpPr txBox="1"/>
          <p:nvPr/>
        </p:nvSpPr>
        <p:spPr>
          <a:xfrm>
            <a:off x="3736258" y="5702710"/>
            <a:ext cx="2830455" cy="369332"/>
          </a:xfrm>
          <a:prstGeom prst="rect">
            <a:avLst/>
          </a:prstGeom>
          <a:noFill/>
        </p:spPr>
        <p:txBody>
          <a:bodyPr wrap="none" rtlCol="0">
            <a:spAutoFit/>
          </a:bodyPr>
          <a:lstStyle/>
          <a:p>
            <a:r>
              <a:rPr lang="en-US" dirty="0">
                <a:solidFill>
                  <a:srgbClr val="FF0000"/>
                </a:solidFill>
              </a:rPr>
              <a:t>Rework given results/intro…</a:t>
            </a:r>
          </a:p>
        </p:txBody>
      </p:sp>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a:t>
            </a:r>
          </a:p>
          <a:p>
            <a:pPr marL="914400" lvl="1" indent="-457200">
              <a:buFont typeface="+mj-lt"/>
              <a:buAutoNum type="alphaLcParenR"/>
            </a:pPr>
            <a:r>
              <a:rPr lang="en-US" sz="2800" dirty="0"/>
              <a:t>Non-exhausted vs. exhausted CD127</a:t>
            </a:r>
            <a:r>
              <a:rPr lang="en-US" sz="2800" baseline="30000" dirty="0"/>
              <a:t>+</a:t>
            </a:r>
          </a:p>
          <a:p>
            <a:pPr marL="914400" lvl="1" indent="-457200">
              <a:buFont typeface="+mj-lt"/>
              <a:buAutoNum type="alphaLcParenR"/>
            </a:pPr>
            <a:r>
              <a:rPr lang="en-US" sz="2800" dirty="0"/>
              <a:t>CD127</a:t>
            </a:r>
            <a:r>
              <a:rPr lang="en-US" sz="2800" baseline="30000" dirty="0"/>
              <a:t>+</a:t>
            </a:r>
            <a:r>
              <a:rPr lang="en-US" sz="2800" dirty="0"/>
              <a:t> vs. CD127</a:t>
            </a:r>
            <a:r>
              <a:rPr lang="en-US" sz="2800" baseline="30000" dirty="0"/>
              <a:t>-</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a:t>
            </a:r>
          </a:p>
        </p:txBody>
      </p:sp>
    </p:spTree>
    <p:extLst>
      <p:ext uri="{BB962C8B-B14F-4D97-AF65-F5344CB8AC3E}">
        <p14:creationId xmlns:p14="http://schemas.microsoft.com/office/powerpoint/2010/main" val="131160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4" name="Picture 3">
            <a:extLst>
              <a:ext uri="{FF2B5EF4-FFF2-40B4-BE49-F238E27FC236}">
                <a16:creationId xmlns:a16="http://schemas.microsoft.com/office/drawing/2014/main" id="{6BE67569-CA10-C3DE-C4E4-8FB6C8F1E004}"/>
              </a:ext>
            </a:extLst>
          </p:cNvPr>
          <p:cNvPicPr>
            <a:picLocks noChangeAspect="1"/>
          </p:cNvPicPr>
          <p:nvPr/>
        </p:nvPicPr>
        <p:blipFill>
          <a:blip r:embed="rId3"/>
          <a:stretch>
            <a:fillRect/>
          </a:stretch>
        </p:blipFill>
        <p:spPr>
          <a:xfrm>
            <a:off x="70280" y="2195042"/>
            <a:ext cx="11861308" cy="3618508"/>
          </a:xfrm>
          <a:prstGeom prst="rect">
            <a:avLst/>
          </a:prstGeom>
        </p:spPr>
      </p:pic>
    </p:spTree>
    <p:extLst>
      <p:ext uri="{BB962C8B-B14F-4D97-AF65-F5344CB8AC3E}">
        <p14:creationId xmlns:p14="http://schemas.microsoft.com/office/powerpoint/2010/main" val="2000802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26240</TotalTime>
  <Words>3144</Words>
  <Application>Microsoft Macintosh PowerPoint</Application>
  <PresentationFormat>Widescreen</PresentationFormat>
  <Paragraphs>330</Paragraphs>
  <Slides>37</Slides>
  <Notes>36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2" baseType="lpstr">
      <vt:lpstr>-webkit-standard</vt:lpstr>
      <vt:lpstr>AdvPSA183</vt:lpstr>
      <vt:lpstr>Aptos</vt:lpstr>
      <vt:lpstr>Arial</vt:lpstr>
      <vt:lpstr>Calibri</vt:lpstr>
      <vt:lpstr>Calibri Light</vt:lpstr>
      <vt:lpstr>Cambria</vt:lpstr>
      <vt:lpstr>ElsevierGulliver</vt:lpstr>
      <vt:lpstr>Georgia</vt:lpstr>
      <vt:lpstr>Lucida Grande</vt:lpstr>
      <vt:lpstr>Menlo</vt:lpstr>
      <vt:lpstr>Times New Roman</vt:lpstr>
      <vt:lpstr>Wingdings</vt:lpstr>
      <vt:lpstr>Office Theme</vt:lpstr>
      <vt:lpstr>Prism 10</vt:lpstr>
      <vt:lpstr>Better defining exhausted TIGIT+KLRG1+ subsets in teplizumab-treated T1D subjects using ATAC-seq: epigenetics &amp; mitochondrial variants</vt:lpstr>
      <vt:lpstr>Acknowledgements</vt:lpstr>
      <vt:lpstr>Outline</vt:lpstr>
      <vt:lpstr>T cell exhaustion results from chronic antigen stimulation, inability to fully clear antigen</vt:lpstr>
      <vt:lpstr>TN10: CD127 levels in CD8 TEMRAs predict response to teplizumab</vt:lpstr>
      <vt:lpstr>Frequency of TIGIT-KLRG1+CD127+ (cluster 3) negatively associates with outcome</vt:lpstr>
      <vt:lpstr>PowerPoint Presentation</vt:lpstr>
      <vt:lpstr>Bulk ATACseq of non-naive CD8 populations from PBMCs in 10 recent onset T1D patients (6R, 4NR)</vt:lpstr>
      <vt:lpstr>Epigenetic profiles of different non-naive CD8 populations are distinct</vt:lpstr>
      <vt:lpstr>Summary of accessibility differences between different sorts</vt:lpstr>
      <vt:lpstr>JAK/STAT gene set more accessible in CD127+s than DNs</vt:lpstr>
      <vt:lpstr>DP CD57+s have less of a Texprogenitor epigenetic profile, effector/terminal Tex gene set accessibility increases along hypothesized lineage path</vt:lpstr>
      <vt:lpstr>Looking for consistent results in another project (TN10, P348) with non-naïve CD8s from T1D patients</vt:lpstr>
      <vt:lpstr>TN10: over pseudotime, progenitor Tex gene set expression ~decreases &amp; terminal/effector Tex &amp; cytotoxicity gene sets’ expressions increase</vt:lpstr>
      <vt:lpstr>Homer slide in main if I can fit it into story for DPs and/or CD127s/DN…</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 make sure all slides represented here (otherwise move slides to backup?)</vt:lpstr>
      <vt:lpstr>Next steps</vt:lpstr>
      <vt:lpstr>Extra slides</vt:lpstr>
      <vt:lpstr>CD127 blockade extends diabetes-free intervals in NOD mice</vt:lpstr>
      <vt:lpstr>Epigenetics look very similar across seq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CD127+ lean to having more accessible peaks near progenitor Tex genes, both DP CD127- sorts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With reseq, cover MT genome to ~685k X depth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5529</cp:revision>
  <dcterms:created xsi:type="dcterms:W3CDTF">2023-09-15T17:40:02Z</dcterms:created>
  <dcterms:modified xsi:type="dcterms:W3CDTF">2024-10-06T18:41:05Z</dcterms:modified>
</cp:coreProperties>
</file>